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0"/>
  </p:handoutMasterIdLst>
  <p:sldIdLst>
    <p:sldId id="360" r:id="rId3"/>
    <p:sldId id="390" r:id="rId4"/>
    <p:sldId id="402" r:id="rId6"/>
    <p:sldId id="405" r:id="rId7"/>
    <p:sldId id="403" r:id="rId8"/>
    <p:sldId id="404" r:id="rId9"/>
    <p:sldId id="369" r:id="rId10"/>
    <p:sldId id="388" r:id="rId11"/>
    <p:sldId id="372" r:id="rId12"/>
    <p:sldId id="378" r:id="rId13"/>
    <p:sldId id="379" r:id="rId14"/>
    <p:sldId id="362" r:id="rId15"/>
    <p:sldId id="363" r:id="rId16"/>
    <p:sldId id="364" r:id="rId17"/>
    <p:sldId id="365" r:id="rId18"/>
    <p:sldId id="3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2A9F7"/>
    <a:srgbClr val="E6F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42" autoAdjust="0"/>
    <p:restoredTop sz="94660"/>
  </p:normalViewPr>
  <p:slideViewPr>
    <p:cSldViewPr>
      <p:cViewPr varScale="1">
        <p:scale>
          <a:sx n="168" d="100"/>
          <a:sy n="168" d="100"/>
        </p:scale>
        <p:origin x="144" y="300"/>
      </p:cViewPr>
      <p:guideLst>
        <p:guide orient="horz" pos="432"/>
        <p:guide pos="528"/>
        <p:guide pos="7185"/>
        <p:guide orient="horz" pos="374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21" d="100"/>
          <a:sy n="121" d="100"/>
        </p:scale>
        <p:origin x="408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6F103-508E-467C-AF53-B35FDC2F36C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00A97-EEC9-4A42-B3B4-F5007EC270F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90D6CB4-478E-4505-A839-A5849C2F988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EC4ED2C-DC4C-4AFD-8B22-623D9727471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Taking lots of step to read log?</a:t>
            </a:r>
            <a:endParaRPr lang="en-US" altLang="x-none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Hard to find out events at a specific time?</a:t>
            </a:r>
            <a:endParaRPr lang="en-US" altLang="x-none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Delete log file by accident?</a:t>
            </a:r>
            <a:endParaRPr lang="en-US" altLang="x-none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Want to know your product:</a:t>
            </a:r>
            <a:endParaRPr lang="en-US" altLang="x-none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742950" lvl="1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Resource usage?</a:t>
            </a:r>
            <a:endParaRPr lang="en-US" altLang="x-none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742950" lvl="1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Response time?</a:t>
            </a:r>
            <a:endParaRPr lang="en-US" altLang="x-none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742950" lvl="1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Most called service?</a:t>
            </a:r>
            <a:endParaRPr lang="en-US" altLang="x-none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742950" lvl="1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....</a:t>
            </a:r>
            <a:endParaRPr lang="en-US" altLang="x-none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How customers use our product?</a:t>
            </a:r>
            <a:endParaRPr lang="en-US" altLang="x-none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1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5822950"/>
            <a:ext cx="7086600" cy="34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5181600"/>
            <a:ext cx="7086600" cy="642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4294967295"/>
          </p:nvPr>
        </p:nvSpPr>
        <p:spPr>
          <a:xfrm>
            <a:off x="0" y="1"/>
            <a:ext cx="12192000" cy="4530354"/>
          </a:xfrm>
          <a:prstGeom prst="rect">
            <a:avLst/>
          </a:prstGeom>
        </p:spPr>
      </p:sp>
      <p:cxnSp>
        <p:nvCxnSpPr>
          <p:cNvPr id="8" name="Straight Connector 7"/>
          <p:cNvCxnSpPr/>
          <p:nvPr userDrawn="1"/>
        </p:nvCxnSpPr>
        <p:spPr>
          <a:xfrm>
            <a:off x="-4486" y="4536479"/>
            <a:ext cx="12196487" cy="0"/>
          </a:xfrm>
          <a:prstGeom prst="line">
            <a:avLst/>
          </a:prstGeom>
          <a:ln w="127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4400" y="5125389"/>
            <a:ext cx="3042289" cy="81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838200" y="685800"/>
            <a:ext cx="10515600" cy="1139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838200" y="1825625"/>
            <a:ext cx="10515600" cy="4346575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 baseline="0"/>
            </a:lvl1pPr>
            <a:lvl2pPr marL="685800" indent="-228600">
              <a:buClr>
                <a:srgbClr val="02A9F7"/>
              </a:buClr>
              <a:buFont typeface="Arial" panose="020B0604020202020204" pitchFamily="34" charset="0"/>
              <a:buChar char="‒"/>
              <a:defRPr sz="1800" baseline="0"/>
            </a:lvl2pPr>
            <a:lvl3pPr>
              <a:defRPr sz="1600" baseline="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17331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2A9F7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accent1"/>
              </a:buClr>
              <a:buFont typeface="Arial" panose="020B0604020202020204" pitchFamily="34" charset="0"/>
              <a:buChar char="‒"/>
              <a:defRPr sz="1800" baseline="0"/>
            </a:lvl2pPr>
          </a:lstStyle>
          <a:p>
            <a:pPr lvl="0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838200" y="689331"/>
            <a:ext cx="10515600" cy="6207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/>
            </a:lvl1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72200" y="1817331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2A9F7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accent1"/>
              </a:buClr>
              <a:buFont typeface="Arial" panose="020B0604020202020204" pitchFamily="34" charset="0"/>
              <a:buChar char="‒"/>
              <a:defRPr sz="1800" baseline="0"/>
            </a:lvl2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85286"/>
            <a:ext cx="6723017" cy="8062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38200" y="685800"/>
            <a:ext cx="5562600" cy="533400"/>
          </a:xfrm>
          <a:prstGeom prst="rect">
            <a:avLst/>
          </a:prstGeom>
        </p:spPr>
        <p:txBody>
          <a:bodyPr anchor="b"/>
          <a:lstStyle>
            <a:lvl1pPr algn="r">
              <a:defRPr sz="3000" b="1" i="0" baseline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1"/>
          </p:nvPr>
        </p:nvSpPr>
        <p:spPr>
          <a:xfrm>
            <a:off x="838200" y="1776779"/>
            <a:ext cx="4114800" cy="4395421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2000"/>
            </a:lvl1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181600" y="0"/>
            <a:ext cx="7010400" cy="670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 &gt; Send to Back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0402"/>
            <a:ext cx="12192000" cy="1675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ptions-analysis1"/>
          <p:cNvPicPr/>
          <p:nvPr/>
        </p:nvPicPr>
        <p:blipFill>
          <a:blip r:embed="rId1"/>
          <a:stretch>
            <a:fillRect/>
          </a:stretch>
        </p:blipFill>
        <p:spPr>
          <a:xfrm>
            <a:off x="1804035" y="85725"/>
            <a:ext cx="7988300" cy="434149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>
                <a:solidFill>
                  <a:srgbClr val="02A9F7"/>
                </a:solidFill>
                <a:sym typeface="+mn-ea"/>
              </a:rPr>
              <a:t>LOG ANALYZE</a:t>
            </a:r>
            <a:endParaRPr lang="en-US">
              <a:solidFill>
                <a:srgbClr val="02A9F7"/>
              </a:solidFill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Benefits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/>
          </p:nvPr>
        </p:nvSpPr>
        <p:spPr>
          <a:xfrm>
            <a:off x="412750" y="1743710"/>
            <a:ext cx="7505700" cy="4395470"/>
          </a:xfrm>
        </p:spPr>
        <p:txBody>
          <a:bodyPr/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Easy to read even if you're not developer</a:t>
            </a: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Easily and quickly to find information</a:t>
            </a: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8" name="Picture Placeholder 7" descr="kibana-query-filtering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4977130" y="3551555"/>
            <a:ext cx="7010400" cy="28517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Benefits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/>
          </p:nvPr>
        </p:nvSpPr>
        <p:spPr>
          <a:xfrm>
            <a:off x="358140" y="1457960"/>
            <a:ext cx="9427845" cy="4395470"/>
          </a:xfrm>
        </p:spPr>
        <p:txBody>
          <a:bodyPr/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Live logging</a:t>
            </a: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Understand our system and the way user interact with it.</a:t>
            </a: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3" name="Picture Placeholder 2" descr="User_Behavior_Women_on_Computer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6035675" y="2978150"/>
            <a:ext cx="5359400" cy="33115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itle 15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Work-flow</a:t>
            </a:r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1266825" y="2153285"/>
          <a:ext cx="9175519" cy="287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9658350" imgH="3028950" progId="Paint.Picture">
                  <p:embed/>
                </p:oleObj>
              </mc:Choice>
              <mc:Fallback>
                <p:oleObj name="" r:id="rId1" imgW="9658350" imgH="3028950" progId="Paint.Picture">
                  <p:embed/>
                  <p:pic>
                    <p:nvPicPr>
                      <p:cNvPr id="0" name="Picture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66825" y="2153285"/>
                        <a:ext cx="9175519" cy="2877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Logstash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12115" y="1649095"/>
            <a:ext cx="5830570" cy="4395470"/>
          </a:xfrm>
        </p:spPr>
        <p:txBody>
          <a:bodyPr/>
          <a:p>
            <a:r>
              <a:rPr lang="en-US" sz="2800"/>
              <a:t>Parse log line into readable format</a:t>
            </a:r>
            <a:endParaRPr lang="en-US" sz="2800"/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554990" y="2705735"/>
            <a:ext cx="11430635" cy="37509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Elasticsearch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04495" y="1777365"/>
            <a:ext cx="5996305" cy="1250315"/>
          </a:xfrm>
        </p:spPr>
        <p:txBody>
          <a:bodyPr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Store logs</a:t>
            </a: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Act as a data source for Kibana</a:t>
            </a:r>
            <a:endParaRPr lang="en-US" sz="2800"/>
          </a:p>
        </p:txBody>
      </p:sp>
      <p:pic>
        <p:nvPicPr>
          <p:cNvPr id="2" name="Picture Placeholder 1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4636770" y="3027680"/>
            <a:ext cx="7010400" cy="34404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Kibana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5285" y="1527224"/>
            <a:ext cx="4114800" cy="4395421"/>
          </a:xfrm>
        </p:spPr>
        <p:txBody>
          <a:bodyPr/>
          <a:p>
            <a:r>
              <a:rPr lang="en-US" sz="2800"/>
              <a:t>Display data using chart</a:t>
            </a:r>
            <a:endParaRPr lang="en-US" sz="2800"/>
          </a:p>
        </p:txBody>
      </p:sp>
      <p:pic>
        <p:nvPicPr>
          <p:cNvPr id="7" name="Picture Placeholder 6" descr="C:\Users\lvthang\Desktop\New folder\es-apm-dashboard-request.pnges-apm-dashboard-request"/>
          <p:cNvPicPr>
            <a:picLocks noChangeAspect="1"/>
          </p:cNvPicPr>
          <p:nvPr>
            <p:ph type="pic" sz="quarter" idx="12"/>
          </p:nvPr>
        </p:nvPicPr>
        <p:blipFill>
          <a:blip r:embed="rId1"/>
          <a:srcRect/>
          <a:stretch>
            <a:fillRect/>
          </a:stretch>
        </p:blipFill>
        <p:spPr>
          <a:xfrm>
            <a:off x="3252470" y="2391410"/>
            <a:ext cx="8592820" cy="38773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Getting started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8200" y="2033905"/>
            <a:ext cx="5893435" cy="4138295"/>
          </a:xfrm>
        </p:spPr>
        <p:txBody>
          <a:bodyPr/>
          <a:p>
            <a:r>
              <a:rPr lang="en-US" sz="3200"/>
              <a:t>1. Know your log structure</a:t>
            </a:r>
            <a:endParaRPr lang="en-US" sz="3200"/>
          </a:p>
          <a:p>
            <a:r>
              <a:rPr lang="en-US" sz="3200"/>
              <a:t>2. Parse log by Logstash</a:t>
            </a:r>
            <a:endParaRPr lang="en-US" sz="3200"/>
          </a:p>
          <a:p>
            <a:r>
              <a:rPr lang="en-US" sz="3200"/>
              <a:t>3. Visualize by Kibana</a:t>
            </a:r>
            <a:endParaRPr lang="en-US"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getting log file from container"/>
          <p:cNvPicPr>
            <a:picLocks noChangeAspect="1"/>
          </p:cNvPicPr>
          <p:nvPr>
            <p:ph sz="quarter" idx="4294967295"/>
          </p:nvPr>
        </p:nvPicPr>
        <p:blipFill>
          <a:blip r:embed="rId1"/>
          <a:srcRect r="47389" b="27163"/>
          <a:stretch>
            <a:fillRect/>
          </a:stretch>
        </p:blipFill>
        <p:spPr>
          <a:xfrm>
            <a:off x="992505" y="150495"/>
            <a:ext cx="10348595" cy="6487795"/>
          </a:xfrm>
          <a:prstGeom prst="rect">
            <a:avLst/>
          </a:prstGeom>
        </p:spPr>
      </p:pic>
      <p:sp>
        <p:nvSpPr>
          <p:cNvPr id="2" name="Cloud 1"/>
          <p:cNvSpPr/>
          <p:nvPr/>
        </p:nvSpPr>
        <p:spPr>
          <a:xfrm>
            <a:off x="5867400" y="1600200"/>
            <a:ext cx="4880610" cy="1656080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800" b="1">
                <a:solidFill>
                  <a:srgbClr val="FFC000"/>
                </a:solidFill>
              </a:rPr>
              <a:t>lots of step when reading log !!!</a:t>
            </a:r>
            <a:endParaRPr lang="en-US" sz="2800" b="1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8240" y="2049145"/>
            <a:ext cx="4638040" cy="4654550"/>
          </a:xfrm>
          <a:prstGeom prst="rect">
            <a:avLst/>
          </a:prstGeom>
        </p:spPr>
      </p:pic>
      <p:sp>
        <p:nvSpPr>
          <p:cNvPr id="2" name="Cloud Callout 1"/>
          <p:cNvSpPr/>
          <p:nvPr/>
        </p:nvSpPr>
        <p:spPr>
          <a:xfrm>
            <a:off x="149225" y="-19685"/>
            <a:ext cx="7218680" cy="6723380"/>
          </a:xfrm>
          <a:prstGeom prst="cloudCallout">
            <a:avLst>
              <a:gd name="adj1" fmla="val 53852"/>
              <a:gd name="adj2" fmla="val 421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5" name="Content Placeholder 14" descr="php_threats"/>
          <p:cNvPicPr/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9015" y="1106170"/>
            <a:ext cx="5303520" cy="4200525"/>
          </a:xfrm>
          <a:prstGeom prst="rect">
            <a:avLst/>
          </a:prstGeom>
        </p:spPr>
      </p:pic>
      <p:sp>
        <p:nvSpPr>
          <p:cNvPr id="3" name="Cloud 2"/>
          <p:cNvSpPr/>
          <p:nvPr/>
        </p:nvSpPr>
        <p:spPr>
          <a:xfrm>
            <a:off x="1519555" y="1294130"/>
            <a:ext cx="4880610" cy="1656080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800" b="1">
                <a:solidFill>
                  <a:srgbClr val="FFC000"/>
                </a:solidFill>
              </a:rPr>
              <a:t>where is my log?</a:t>
            </a:r>
            <a:endParaRPr lang="en-US" sz="2800" b="1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" name="Content Placeholder 18" descr="lnav-multi-file2"/>
          <p:cNvPicPr/>
          <p:nvPr>
            <p:ph sz="half" idx="1"/>
          </p:nvPr>
        </p:nvPicPr>
        <p:blipFill>
          <a:blip r:embed="rId1"/>
          <a:srcRect l="7721" t="7976" r="9485" b="16578"/>
          <a:stretch>
            <a:fillRect/>
          </a:stretch>
        </p:blipFill>
        <p:spPr>
          <a:xfrm>
            <a:off x="7620" y="37465"/>
            <a:ext cx="12120880" cy="6611620"/>
          </a:xfrm>
          <a:prstGeom prst="rect">
            <a:avLst/>
          </a:prstGeom>
        </p:spPr>
      </p:pic>
      <p:pic>
        <p:nvPicPr>
          <p:cNvPr id="25" name="Content Placeholder 14" descr="php_threats"/>
          <p:cNvPicPr/>
          <p:nvPr/>
        </p:nvPicPr>
        <p:blipFill>
          <a:blip r:embed="rId2"/>
          <a:srcRect/>
          <a:stretch>
            <a:fillRect/>
          </a:stretch>
        </p:blipFill>
        <p:spPr>
          <a:xfrm rot="540000">
            <a:off x="384810" y="743585"/>
            <a:ext cx="5419725" cy="3900805"/>
          </a:xfrm>
          <a:prstGeom prst="rect">
            <a:avLst/>
          </a:prstGeom>
        </p:spPr>
      </p:pic>
      <p:pic>
        <p:nvPicPr>
          <p:cNvPr id="26" name="Content Placeholder 16"/>
          <p:cNvPicPr/>
          <p:nvPr/>
        </p:nvPicPr>
        <p:blipFill>
          <a:blip r:embed="rId3"/>
          <a:stretch>
            <a:fillRect/>
          </a:stretch>
        </p:blipFill>
        <p:spPr>
          <a:xfrm>
            <a:off x="1147445" y="2879725"/>
            <a:ext cx="7698105" cy="3573780"/>
          </a:xfrm>
          <a:prstGeom prst="rect">
            <a:avLst/>
          </a:prstGeom>
        </p:spPr>
      </p:pic>
      <p:pic>
        <p:nvPicPr>
          <p:cNvPr id="23" name="Content Placeholder 22"/>
          <p:cNvPicPr>
            <a:picLocks noChangeAspect="1"/>
          </p:cNvPicPr>
          <p:nvPr>
            <p:ph sz="half" idx="11"/>
          </p:nvPr>
        </p:nvPicPr>
        <p:blipFill>
          <a:blip r:embed="rId4"/>
          <a:srcRect r="3593"/>
          <a:stretch>
            <a:fillRect/>
          </a:stretch>
        </p:blipFill>
        <p:spPr>
          <a:xfrm>
            <a:off x="8161020" y="835660"/>
            <a:ext cx="2660650" cy="5187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Cloud Callout 12"/>
          <p:cNvSpPr/>
          <p:nvPr/>
        </p:nvSpPr>
        <p:spPr>
          <a:xfrm>
            <a:off x="7033895" y="487680"/>
            <a:ext cx="4333875" cy="1447165"/>
          </a:xfrm>
          <a:prstGeom prst="cloudCallout">
            <a:avLst>
              <a:gd name="adj1" fmla="val -40512"/>
              <a:gd name="adj2" fmla="val 630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600" b="1" i="1"/>
              <a:t>product's customer usage?</a:t>
            </a:r>
            <a:endParaRPr lang="en-US" sz="2600" b="1" i="1"/>
          </a:p>
        </p:txBody>
      </p:sp>
      <p:sp>
        <p:nvSpPr>
          <p:cNvPr id="14" name="Cloud Callout 13"/>
          <p:cNvSpPr/>
          <p:nvPr/>
        </p:nvSpPr>
        <p:spPr>
          <a:xfrm>
            <a:off x="8341360" y="2560320"/>
            <a:ext cx="3555365" cy="1387475"/>
          </a:xfrm>
          <a:prstGeom prst="cloudCallout">
            <a:avLst>
              <a:gd name="adj1" fmla="val -42462"/>
              <a:gd name="adj2" fmla="val 647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600" b="1" i="1"/>
              <a:t>resource usage?</a:t>
            </a:r>
            <a:endParaRPr lang="en-US" sz="2600" b="1" i="1"/>
          </a:p>
        </p:txBody>
      </p:sp>
      <p:sp>
        <p:nvSpPr>
          <p:cNvPr id="15" name="Cloud Callout 14"/>
          <p:cNvSpPr/>
          <p:nvPr/>
        </p:nvSpPr>
        <p:spPr>
          <a:xfrm>
            <a:off x="840105" y="487680"/>
            <a:ext cx="4130040" cy="1447800"/>
          </a:xfrm>
          <a:prstGeom prst="cloudCallout">
            <a:avLst>
              <a:gd name="adj1" fmla="val 34363"/>
              <a:gd name="adj2" fmla="val 7122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600" b="1" i="1"/>
              <a:t>server response time?</a:t>
            </a:r>
            <a:endParaRPr lang="en-US" sz="2600" b="1" i="1"/>
          </a:p>
        </p:txBody>
      </p:sp>
      <p:sp>
        <p:nvSpPr>
          <p:cNvPr id="16" name="Cloud Callout 15"/>
          <p:cNvSpPr/>
          <p:nvPr/>
        </p:nvSpPr>
        <p:spPr>
          <a:xfrm>
            <a:off x="663575" y="2560320"/>
            <a:ext cx="3335655" cy="1336040"/>
          </a:xfrm>
          <a:prstGeom prst="cloudCallout">
            <a:avLst>
              <a:gd name="adj1" fmla="val 38083"/>
              <a:gd name="adj2" fmla="val 6886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600" b="1" i="1"/>
              <a:t>most called service?</a:t>
            </a:r>
            <a:endParaRPr lang="en-US" sz="2600" b="1" i="1"/>
          </a:p>
        </p:txBody>
      </p:sp>
      <p:pic>
        <p:nvPicPr>
          <p:cNvPr id="30" name="Content Placeholder 29"/>
          <p:cNvPicPr>
            <a:picLocks noChangeAspect="1"/>
          </p:cNvPicPr>
          <p:nvPr>
            <p:ph sz="half" idx="11"/>
          </p:nvPr>
        </p:nvPicPr>
        <p:blipFill>
          <a:blip r:embed="rId1"/>
          <a:stretch>
            <a:fillRect/>
          </a:stretch>
        </p:blipFill>
        <p:spPr>
          <a:xfrm>
            <a:off x="3672840" y="1158240"/>
            <a:ext cx="5043805" cy="5368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3" grpId="0" animBg="1"/>
      <p:bldP spid="15" grpId="0" bldLvl="0" animBg="1"/>
      <p:bldP spid="1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How about?</a:t>
            </a:r>
            <a:endParaRPr lang="en-US"/>
          </a:p>
        </p:txBody>
      </p:sp>
      <p:pic>
        <p:nvPicPr>
          <p:cNvPr id="12" name="Picture Placeholder 11" descr="1-uBlCYAc2fA1PWifeK8nAvA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612140" y="1456690"/>
            <a:ext cx="11071860" cy="5210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Benefits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/>
          </p:nvPr>
        </p:nvSpPr>
        <p:spPr>
          <a:xfrm>
            <a:off x="441960" y="1770380"/>
            <a:ext cx="6678295" cy="2193925"/>
          </a:xfrm>
        </p:spPr>
        <p:txBody>
          <a:bodyPr/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Production monitoring and debugging</a:t>
            </a: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Resource usage</a:t>
            </a: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4" name="Picture Placeholder 3" descr="original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4897755" y="2876550"/>
            <a:ext cx="7010400" cy="3295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Benefits</a:t>
            </a:r>
            <a:endParaRPr lang="en-US"/>
          </a:p>
        </p:txBody>
      </p:sp>
      <p:pic>
        <p:nvPicPr>
          <p:cNvPr id="14" name="Picture Placeholder 13" descr="es-apm-dashboard-request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3990340" y="2499360"/>
            <a:ext cx="7978775" cy="3985260"/>
          </a:xfrm>
          <a:prstGeom prst="rect">
            <a:avLst/>
          </a:prstGeom>
        </p:spPr>
      </p:pic>
      <p:sp>
        <p:nvSpPr>
          <p:cNvPr id="19" name="Content Placeholder 18"/>
          <p:cNvSpPr>
            <a:spLocks noGrp="1"/>
          </p:cNvSpPr>
          <p:nvPr>
            <p:ph sz="quarter" idx="11"/>
          </p:nvPr>
        </p:nvSpPr>
        <p:spPr>
          <a:xfrm>
            <a:off x="426085" y="1603375"/>
            <a:ext cx="6678295" cy="2193925"/>
          </a:xfrm>
        </p:spPr>
        <p:txBody>
          <a:bodyPr/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Performance analysis</a:t>
            </a: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Benefits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/>
          </p:nvPr>
        </p:nvSpPr>
        <p:spPr>
          <a:xfrm>
            <a:off x="441960" y="1770380"/>
            <a:ext cx="6678295" cy="2193925"/>
          </a:xfrm>
        </p:spPr>
        <p:txBody>
          <a:bodyPr/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Tracking client requests</a:t>
            </a: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charset="0"/>
              <a:buChar char="§"/>
            </a:pPr>
            <a:r>
              <a:rPr lang="en-US" altLang="x-none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sym typeface="+mn-ea"/>
              </a:rPr>
              <a:t>Identifying key trends</a:t>
            </a:r>
            <a:endParaRPr lang="en-US" altLang="x-none" sz="28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4" name="Picture Placeholder 3" descr="C:\Users\lvthang\Desktop\New folder\1_m3LJxg32k7JaUA7wTHUQEA.png1_m3LJxg32k7JaUA7wTHUQEA"/>
          <p:cNvPicPr>
            <a:picLocks noChangeAspect="1"/>
          </p:cNvPicPr>
          <p:nvPr>
            <p:ph type="pic" sz="quarter" idx="12"/>
          </p:nvPr>
        </p:nvPicPr>
        <p:blipFill>
          <a:blip r:embed="rId1"/>
          <a:srcRect/>
          <a:stretch>
            <a:fillRect/>
          </a:stretch>
        </p:blipFill>
        <p:spPr>
          <a:xfrm>
            <a:off x="4736465" y="2349500"/>
            <a:ext cx="7010400" cy="39192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AVN Master Slide">
  <a:themeElements>
    <a:clrScheme name="AAVN Presentation Theme Colors">
      <a:dk1>
        <a:srgbClr val="424242"/>
      </a:dk1>
      <a:lt1>
        <a:sysClr val="window" lastClr="FFFFFF"/>
      </a:lt1>
      <a:dk2>
        <a:srgbClr val="44546A"/>
      </a:dk2>
      <a:lt2>
        <a:srgbClr val="E7E6E6"/>
      </a:lt2>
      <a:accent1>
        <a:srgbClr val="02A9F7"/>
      </a:accent1>
      <a:accent2>
        <a:srgbClr val="424242"/>
      </a:accent2>
      <a:accent3>
        <a:srgbClr val="FF9900"/>
      </a:accent3>
      <a:accent4>
        <a:srgbClr val="FF4A1A"/>
      </a:accent4>
      <a:accent5>
        <a:srgbClr val="FFF02B"/>
      </a:accent5>
      <a:accent6>
        <a:srgbClr val="2ECC71"/>
      </a:accent6>
      <a:hlink>
        <a:srgbClr val="0563C1"/>
      </a:hlink>
      <a:folHlink>
        <a:srgbClr val="954F72"/>
      </a:folHlink>
    </a:clrScheme>
    <a:fontScheme name="AAVN Presentation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676</Words>
  <Application>WPS Presentation</Application>
  <PresentationFormat>Widescreen</PresentationFormat>
  <Paragraphs>65</Paragraphs>
  <Slides>16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Arial</vt:lpstr>
      <vt:lpstr>SimSun</vt:lpstr>
      <vt:lpstr>Wingdings</vt:lpstr>
      <vt:lpstr>Wingdings</vt:lpstr>
      <vt:lpstr>Microsoft YaHei</vt:lpstr>
      <vt:lpstr>Arial Unicode MS</vt:lpstr>
      <vt:lpstr>Calibri</vt:lpstr>
      <vt:lpstr>AAVN Master Slide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How about?</vt:lpstr>
      <vt:lpstr>Benefits</vt:lpstr>
      <vt:lpstr>Benefits</vt:lpstr>
      <vt:lpstr>Benefits</vt:lpstr>
      <vt:lpstr>Benefits</vt:lpstr>
      <vt:lpstr>Benefits</vt:lpstr>
      <vt:lpstr>Work-flow</vt:lpstr>
      <vt:lpstr>Logstash</vt:lpstr>
      <vt:lpstr>Elasticsearch</vt:lpstr>
      <vt:lpstr>Kibana</vt:lpstr>
      <vt:lpstr>Getting started</vt:lpstr>
    </vt:vector>
  </TitlesOfParts>
  <Company>axon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Luu</dc:creator>
  <cp:lastModifiedBy>Nhân Trần</cp:lastModifiedBy>
  <cp:revision>484</cp:revision>
  <dcterms:created xsi:type="dcterms:W3CDTF">2017-11-06T06:55:00Z</dcterms:created>
  <dcterms:modified xsi:type="dcterms:W3CDTF">2019-11-06T10:18:47Z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1033-11.2.0.8991</vt:lpwstr>
  </property>
</Properties>
</file>